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59" r:id="rId5"/>
    <p:sldId id="267" r:id="rId6"/>
    <p:sldId id="260" r:id="rId7"/>
    <p:sldId id="261" r:id="rId8"/>
    <p:sldId id="264" r:id="rId9"/>
    <p:sldId id="258" r:id="rId10"/>
    <p:sldId id="265" r:id="rId11"/>
    <p:sldId id="266" r:id="rId1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1BD2F-CF83-41DB-88C6-7C75BF4215DC}" type="datetimeFigureOut">
              <a:rPr kumimoji="1" lang="ja-JP" altLang="en-US" smtClean="0"/>
              <a:t>2020/4/15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8E92E-9A1D-426A-8516-8706CBD4EA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72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8E92E-9A1D-426A-8516-8706CBD4EA9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165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ED6E-698A-45D9-8CE9-D1A0B43C8D8E}" type="datetimeFigureOut">
              <a:rPr kumimoji="1" lang="ja-JP" altLang="en-US" smtClean="0"/>
              <a:t>2020/4/15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0033-CE2E-4ED1-8C34-4BF544B40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37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ED6E-698A-45D9-8CE9-D1A0B43C8D8E}" type="datetimeFigureOut">
              <a:rPr kumimoji="1" lang="ja-JP" altLang="en-US" smtClean="0"/>
              <a:t>2020/4/15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0033-CE2E-4ED1-8C34-4BF544B40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79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ED6E-698A-45D9-8CE9-D1A0B43C8D8E}" type="datetimeFigureOut">
              <a:rPr kumimoji="1" lang="ja-JP" altLang="en-US" smtClean="0"/>
              <a:t>2020/4/15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0033-CE2E-4ED1-8C34-4BF544B40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41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ED6E-698A-45D9-8CE9-D1A0B43C8D8E}" type="datetimeFigureOut">
              <a:rPr kumimoji="1" lang="ja-JP" altLang="en-US" smtClean="0"/>
              <a:t>2020/4/15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0033-CE2E-4ED1-8C34-4BF544B40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37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ED6E-698A-45D9-8CE9-D1A0B43C8D8E}" type="datetimeFigureOut">
              <a:rPr kumimoji="1" lang="ja-JP" altLang="en-US" smtClean="0"/>
              <a:t>2020/4/15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0033-CE2E-4ED1-8C34-4BF544B40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08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ED6E-698A-45D9-8CE9-D1A0B43C8D8E}" type="datetimeFigureOut">
              <a:rPr kumimoji="1" lang="ja-JP" altLang="en-US" smtClean="0"/>
              <a:t>2020/4/15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0033-CE2E-4ED1-8C34-4BF544B40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8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ED6E-698A-45D9-8CE9-D1A0B43C8D8E}" type="datetimeFigureOut">
              <a:rPr kumimoji="1" lang="ja-JP" altLang="en-US" smtClean="0"/>
              <a:t>2020/4/15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0033-CE2E-4ED1-8C34-4BF544B40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70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ED6E-698A-45D9-8CE9-D1A0B43C8D8E}" type="datetimeFigureOut">
              <a:rPr kumimoji="1" lang="ja-JP" altLang="en-US" smtClean="0"/>
              <a:t>2020/4/15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0033-CE2E-4ED1-8C34-4BF544B40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484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ED6E-698A-45D9-8CE9-D1A0B43C8D8E}" type="datetimeFigureOut">
              <a:rPr kumimoji="1" lang="ja-JP" altLang="en-US" smtClean="0"/>
              <a:t>2020/4/15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0033-CE2E-4ED1-8C34-4BF544B40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8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ED6E-698A-45D9-8CE9-D1A0B43C8D8E}" type="datetimeFigureOut">
              <a:rPr kumimoji="1" lang="ja-JP" altLang="en-US" smtClean="0"/>
              <a:t>2020/4/15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0033-CE2E-4ED1-8C34-4BF544B40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84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ED6E-698A-45D9-8CE9-D1A0B43C8D8E}" type="datetimeFigureOut">
              <a:rPr kumimoji="1" lang="ja-JP" altLang="en-US" smtClean="0"/>
              <a:t>2020/4/15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0033-CE2E-4ED1-8C34-4BF544B40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14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6ED6E-698A-45D9-8CE9-D1A0B43C8D8E}" type="datetimeFigureOut">
              <a:rPr kumimoji="1" lang="ja-JP" altLang="en-US" smtClean="0"/>
              <a:t>2020/4/15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E0033-CE2E-4ED1-8C34-4BF544B406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2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agasato@iwate-u.ac.jp" TargetMode="External"/><Relationship Id="rId2" Type="http://schemas.openxmlformats.org/officeDocument/2006/relationships/hyperlink" Target="mailto:asabe@iwate-u.ac.j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sa=i&amp;rct=j&amp;q=&amp;esrc=s&amp;source=images&amp;cd=&amp;cad=rja&amp;uact=8&amp;ved=0ahUKEwiT6PaFs_bTAhWGebwKHakQAUkQjRwIBw&amp;url=http://www.cabic.net/cabichool/%E3%83%9E%E3%83%8D%E3%82%AD%E3%83%B3%E3%83%90%E3%82%A4%E3%83%88%E5%A0%B1%E5%91%8A%E6%9B%B8%E3%83%AC%E3%83%9D%E3%83%BC%E3%83%88/&amp;psig=AFQjCNFiSU5kQWCzkEkXJ2ZPmwnZwscNcA&amp;ust=149509222084288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.jp/url?sa=i&amp;rct=j&amp;q=&amp;esrc=s&amp;source=images&amp;cd=&amp;cad=rja&amp;uact=8&amp;ved=0ahUKEwiyxqyhs_bTAhVJVbwKHUfSBd4QjRwIBw&amp;url=http://www.gettyimages.co.jp/%E3%83%99%E3%82%AF%E3%82%BF%E3%83%BC/%E4%BC%9A%E8%A8%88%E5%A0%B1%E5%91%8A%E6%9B%B8&amp;psig=AFQjCNFiSU5kQWCzkEkXJ2ZPmwnZwscNcA&amp;ust=1495092220842880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.jp/url?sa=i&amp;rct=j&amp;q=&amp;esrc=s&amp;source=images&amp;cd=&amp;cad=rja&amp;uact=8&amp;ved=0ahUKEwja76SpsvbTAhUEE7wKHTPGBOoQjRwIBw&amp;url=https://twitter.com/kaneword_bot&amp;psig=AFQjCNFCLNg8rR-P2PL4OIBZnB88if6PWQ&amp;ust=149509211669482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google.co.jp/url?sa=i&amp;rct=j&amp;q=&amp;esrc=s&amp;source=images&amp;cd=&amp;cad=rja&amp;uact=8&amp;ved=0ahUKEwja75K-svbTAhXDxrwKHXOaAqIQjRwIBw&amp;url=http://www.irasutoya.com/2014/08/blog-post_73.html&amp;psig=AFQjCNFCLNg8rR-P2PL4OIBZnB88if6PWQ&amp;ust=149509211669482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.jp/url?sa=i&amp;rct=j&amp;q=&amp;esrc=s&amp;source=images&amp;cd=&amp;cad=rja&amp;uact=8&amp;ved=0ahUKEwi9jtCJsvbTAhXFzbwKHa3LAUgQjRwIBw&amp;url=http://kiirowa.com/hurt/toge/toge00700.html&amp;psig=AFQjCNHelOIfDc1BWRNPdKeD5JRblhKFXA&amp;ust=14950920549505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75656" y="3933056"/>
            <a:ext cx="6400800" cy="228180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岩手大学理工学部ものづくりエンジニアリングファクトリー</a:t>
            </a:r>
            <a:endParaRPr lang="en-US" altLang="ja-JP" sz="2000" b="1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起業家支援室</a:t>
            </a:r>
            <a:endParaRPr lang="en-US" altLang="ja-JP" sz="2000" b="1" dirty="0">
              <a:solidFill>
                <a:schemeClr val="tx1"/>
              </a:solidFill>
              <a:latin typeface="+mn-ea"/>
            </a:endParaRPr>
          </a:p>
          <a:p>
            <a:r>
              <a:rPr kumimoji="1" lang="en-US" altLang="ja-JP" sz="2000" b="1" dirty="0">
                <a:solidFill>
                  <a:schemeClr val="tx1"/>
                </a:solidFill>
                <a:latin typeface="+mn-ea"/>
              </a:rPr>
              <a:t>019-621-6407</a:t>
            </a:r>
          </a:p>
          <a:p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理工学部共用教育研究棟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107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室</a:t>
            </a:r>
            <a:endParaRPr lang="en-US" altLang="ja-JP" sz="2000" b="1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浅部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hlinkClick r:id="rId2"/>
              </a:rPr>
              <a:t>asabe@iwate-u.ac.jp</a:t>
            </a:r>
            <a:endParaRPr lang="en-US" altLang="ja-JP" sz="2000" b="1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和賀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hlinkClick r:id="rId3"/>
              </a:rPr>
              <a:t>wagasato@iwate-u.ac.jp</a:t>
            </a:r>
            <a:endParaRPr lang="en-US" altLang="ja-JP" sz="2000" b="1" dirty="0">
              <a:solidFill>
                <a:schemeClr val="tx1"/>
              </a:solidFill>
              <a:latin typeface="+mn-ea"/>
            </a:endParaRPr>
          </a:p>
          <a:p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https://iwate-u-gakunai-company.jimdo.com/</a:t>
            </a:r>
          </a:p>
          <a:p>
            <a:endParaRPr kumimoji="1" lang="ja-JP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40152" y="6206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2020/4/15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899592" y="1412776"/>
            <a:ext cx="7560840" cy="20162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</a:rPr>
              <a:t>学内カンパニー活動</a:t>
            </a:r>
            <a:br>
              <a:rPr lang="en-US" altLang="ja-JP" sz="4400" dirty="0">
                <a:solidFill>
                  <a:schemeClr val="tx1"/>
                </a:solidFill>
              </a:rPr>
            </a:br>
            <a:r>
              <a:rPr lang="en-US" altLang="ja-JP" sz="4400" dirty="0">
                <a:solidFill>
                  <a:schemeClr val="tx1"/>
                </a:solidFill>
              </a:rPr>
              <a:t>How To Book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5576" y="47667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７．成果</a:t>
            </a:r>
            <a:r>
              <a:rPr lang="ja-JP" altLang="en-US" dirty="0"/>
              <a:t>発表会ではなにを？</a:t>
            </a:r>
            <a:endParaRPr kumimoji="1" lang="ja-JP" altLang="en-US" dirty="0"/>
          </a:p>
        </p:txBody>
      </p:sp>
      <p:sp>
        <p:nvSpPr>
          <p:cNvPr id="2" name="角丸四角形 1"/>
          <p:cNvSpPr/>
          <p:nvPr/>
        </p:nvSpPr>
        <p:spPr>
          <a:xfrm>
            <a:off x="971600" y="908720"/>
            <a:ext cx="6480720" cy="9988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/>
              <a:t>毎年２月末～３月初めに開催、</a:t>
            </a:r>
            <a:endParaRPr kumimoji="1" lang="en-US" altLang="ja-JP" dirty="0"/>
          </a:p>
          <a:p>
            <a:r>
              <a:rPr kumimoji="1" lang="ja-JP" altLang="en-US" dirty="0"/>
              <a:t>全カンパニーの活動成果物（完成品、試作品、途上品）を公開、</a:t>
            </a:r>
            <a:endParaRPr kumimoji="1" lang="en-US" altLang="ja-JP" dirty="0"/>
          </a:p>
          <a:p>
            <a:r>
              <a:rPr kumimoji="1" lang="ja-JP" altLang="en-US" dirty="0"/>
              <a:t>活動の成果を広く知らしめるものです。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13" y="1932830"/>
            <a:ext cx="3216056" cy="39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251520" y="2060848"/>
            <a:ext cx="3708412" cy="1512168"/>
          </a:xfrm>
          <a:prstGeom prst="roundRect">
            <a:avLst>
              <a:gd name="adj" fmla="val 11782"/>
            </a:avLst>
          </a:prstGeom>
          <a:solidFill>
            <a:schemeClr val="bg2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全カンパニーが参加して行います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・製品（成果物）展示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・活動パネルの展示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・活動を紹介した５分動画の上映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・ショートプレゼンテーション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9" name="下矢印 8"/>
          <p:cNvSpPr/>
          <p:nvPr/>
        </p:nvSpPr>
        <p:spPr>
          <a:xfrm rot="10800000">
            <a:off x="1425658" y="3615607"/>
            <a:ext cx="1368152" cy="29289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07504" y="4003471"/>
            <a:ext cx="4104456" cy="1872208"/>
          </a:xfrm>
          <a:prstGeom prst="roundRect">
            <a:avLst>
              <a:gd name="adj" fmla="val 11782"/>
            </a:avLst>
          </a:prstGeom>
          <a:solidFill>
            <a:schemeClr val="bg2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　　発表を聞いていただくのは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・顧問（各カンパニーの指導教員）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・技術顧問（技術職員の方々）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・学外アドバイザー（民間企業の方々）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・起業家支援室教職員の方々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・関心ある官公庁、大学教職員の方々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107504" y="5949279"/>
            <a:ext cx="4104456" cy="83883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そして、表彰式！</a:t>
            </a:r>
            <a:endParaRPr kumimoji="1" lang="en-US" altLang="ja-JP" dirty="0"/>
          </a:p>
          <a:p>
            <a:pPr algn="ctr"/>
            <a:r>
              <a:rPr lang="ja-JP" altLang="en-US" dirty="0"/>
              <a:t>最優秀賞、優秀賞、奨励賞、</a:t>
            </a:r>
            <a:endParaRPr lang="en-US" altLang="ja-JP" dirty="0"/>
          </a:p>
          <a:p>
            <a:pPr algn="ctr"/>
            <a:r>
              <a:rPr kumimoji="1" lang="ja-JP" altLang="en-US" dirty="0"/>
              <a:t>特別賞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97A4960-5409-43DF-BCD4-007AF0164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061" y="4209501"/>
            <a:ext cx="3448841" cy="2578616"/>
          </a:xfrm>
          <a:prstGeom prst="rect">
            <a:avLst/>
          </a:prstGeom>
        </p:spPr>
      </p:pic>
      <p:sp>
        <p:nvSpPr>
          <p:cNvPr id="8" name="円形吹き出し 7"/>
          <p:cNvSpPr/>
          <p:nvPr/>
        </p:nvSpPr>
        <p:spPr>
          <a:xfrm>
            <a:off x="4211960" y="2420888"/>
            <a:ext cx="1368152" cy="1646892"/>
          </a:xfrm>
          <a:prstGeom prst="wedgeEllipseCallout">
            <a:avLst>
              <a:gd name="adj1" fmla="val 15887"/>
              <a:gd name="adj2" fmla="val 71701"/>
            </a:avLst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</a:rPr>
              <a:t>学内外からの来客も多く、１２番</a:t>
            </a:r>
            <a:r>
              <a:rPr lang="ja-JP" altLang="en-US" sz="1200" b="1" dirty="0">
                <a:solidFill>
                  <a:schemeClr val="tx1"/>
                </a:solidFill>
              </a:rPr>
              <a:t>講義室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が一杯になりました。</a:t>
            </a:r>
            <a:endParaRPr kumimoji="1" lang="en-US" altLang="ja-JP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61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5576" y="47667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８．</a:t>
            </a:r>
            <a:r>
              <a:rPr kumimoji="1" lang="ja-JP" altLang="en-US"/>
              <a:t>教育計画（起業家マインド研修）って</a:t>
            </a:r>
            <a:r>
              <a:rPr kumimoji="1" lang="ja-JP" altLang="en-US" dirty="0"/>
              <a:t>？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539552" y="980728"/>
            <a:ext cx="799288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自分たちが、いま持ってるすべてを集めても目標を達成できない・・・</a:t>
            </a:r>
            <a:r>
              <a:rPr lang="ja-JP" altLang="en-US" dirty="0"/>
              <a:t>か</a:t>
            </a:r>
            <a:r>
              <a:rPr kumimoji="1" lang="ja-JP" altLang="en-US" dirty="0"/>
              <a:t>も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社会へ出ていく準備も必要だけど・・・何をすれば？</a:t>
            </a:r>
          </a:p>
        </p:txBody>
      </p:sp>
      <p:sp>
        <p:nvSpPr>
          <p:cNvPr id="6" name="下矢印 5"/>
          <p:cNvSpPr/>
          <p:nvPr/>
        </p:nvSpPr>
        <p:spPr>
          <a:xfrm>
            <a:off x="3149080" y="2077599"/>
            <a:ext cx="2952328" cy="216024"/>
          </a:xfrm>
          <a:prstGeom prst="downArrow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966" y="5412402"/>
            <a:ext cx="2009715" cy="118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622" y="5328588"/>
            <a:ext cx="1764341" cy="122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53" y="5373060"/>
            <a:ext cx="2592288" cy="126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34" y="4204896"/>
            <a:ext cx="1800200" cy="112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22563"/>
            <a:ext cx="1735753" cy="113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78" y="4132888"/>
            <a:ext cx="1819645" cy="1139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67" y="3933056"/>
            <a:ext cx="2387267" cy="132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02" y="4433428"/>
            <a:ext cx="1605833" cy="108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角丸四角形 15"/>
          <p:cNvSpPr/>
          <p:nvPr/>
        </p:nvSpPr>
        <p:spPr>
          <a:xfrm>
            <a:off x="323529" y="2420888"/>
            <a:ext cx="842493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/>
              <a:t>学びたいものを計画にあげて、支援室に教えてください。</a:t>
            </a:r>
            <a:endParaRPr kumimoji="1" lang="en-US" altLang="ja-JP" dirty="0"/>
          </a:p>
          <a:p>
            <a:r>
              <a:rPr lang="ja-JP" altLang="en-US" dirty="0"/>
              <a:t>　可能な限りサポートします。</a:t>
            </a:r>
            <a:endParaRPr lang="en-US" altLang="ja-JP" dirty="0"/>
          </a:p>
          <a:p>
            <a:r>
              <a:rPr lang="ja-JP" altLang="en-US" dirty="0"/>
              <a:t>技術的なことは、顧問教員の先生や技術職員の方々の応援を、</a:t>
            </a:r>
            <a:endParaRPr lang="en-US" altLang="ja-JP" dirty="0"/>
          </a:p>
          <a:p>
            <a:r>
              <a:rPr lang="ja-JP" altLang="en-US" dirty="0"/>
              <a:t>　社会的なことは支援室が。</a:t>
            </a:r>
            <a:endParaRPr lang="en-US" altLang="ja-JP" dirty="0"/>
          </a:p>
        </p:txBody>
      </p:sp>
      <p:sp>
        <p:nvSpPr>
          <p:cNvPr id="21" name="円/楕円 20"/>
          <p:cNvSpPr/>
          <p:nvPr/>
        </p:nvSpPr>
        <p:spPr>
          <a:xfrm>
            <a:off x="6810154" y="1504942"/>
            <a:ext cx="2226342" cy="381642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178804" y="1988840"/>
            <a:ext cx="1569660" cy="29891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今まで多くの先輩たちが、社会に出る前に知っておいた</a:t>
            </a:r>
            <a:r>
              <a:rPr lang="ja-JP" altLang="en-US" dirty="0"/>
              <a:t>方がよいと、学んでくれました。対話型の３０～６０分のミニ講座です。</a:t>
            </a:r>
            <a:endParaRPr kumimoji="1" lang="ja-JP" altLang="en-US" dirty="0"/>
          </a:p>
        </p:txBody>
      </p:sp>
      <p:sp>
        <p:nvSpPr>
          <p:cNvPr id="22" name="角丸四角形 21"/>
          <p:cNvSpPr/>
          <p:nvPr/>
        </p:nvSpPr>
        <p:spPr>
          <a:xfrm>
            <a:off x="539552" y="6381328"/>
            <a:ext cx="8424936" cy="432048"/>
          </a:xfrm>
          <a:prstGeom prst="roundRect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現在１６講座用意。一人一人必要と思うものを選んでください。新テーマも</a:t>
            </a:r>
            <a:r>
              <a:rPr kumimoji="1" lang="en-US" altLang="ja-JP" dirty="0"/>
              <a:t>OK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659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87624" y="692696"/>
            <a:ext cx="676784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目次</a:t>
            </a:r>
            <a:endParaRPr kumimoji="1" lang="en-US" altLang="ja-JP" sz="2800" b="1" dirty="0"/>
          </a:p>
          <a:p>
            <a:endParaRPr kumimoji="1" lang="en-US" altLang="ja-JP" b="1" dirty="0"/>
          </a:p>
          <a:p>
            <a:r>
              <a:rPr lang="ja-JP" altLang="en-US" b="1" dirty="0"/>
              <a:t>１．学内カンパニーを設立したい</a:t>
            </a:r>
            <a:endParaRPr lang="en-US" altLang="ja-JP" b="1" dirty="0"/>
          </a:p>
          <a:p>
            <a:endParaRPr kumimoji="1" lang="en-US" altLang="ja-JP" b="1" dirty="0"/>
          </a:p>
          <a:p>
            <a:r>
              <a:rPr lang="ja-JP" altLang="en-US" b="1" dirty="0"/>
              <a:t>２．活動場所がほしい</a:t>
            </a:r>
            <a:endParaRPr lang="en-US" altLang="ja-JP" b="1" dirty="0"/>
          </a:p>
          <a:p>
            <a:endParaRPr lang="en-US" altLang="ja-JP" b="1" dirty="0"/>
          </a:p>
          <a:p>
            <a:r>
              <a:rPr kumimoji="1" lang="ja-JP" altLang="en-US" b="1" dirty="0"/>
              <a:t>３．活動の月次報告って？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lang="ja-JP" altLang="en-US" b="1" dirty="0"/>
              <a:t>４．そもそも学内カンパニーって？</a:t>
            </a:r>
            <a:endParaRPr lang="en-US" altLang="ja-JP" b="1" dirty="0"/>
          </a:p>
          <a:p>
            <a:endParaRPr lang="en-US" altLang="ja-JP" b="1" dirty="0"/>
          </a:p>
          <a:p>
            <a:r>
              <a:rPr kumimoji="1" lang="ja-JP" altLang="en-US" b="1" dirty="0"/>
              <a:t>５．お金の管理はどうしたら？</a:t>
            </a:r>
            <a:r>
              <a:rPr lang="ja-JP" altLang="en-US" b="1" dirty="0"/>
              <a:t>　</a:t>
            </a:r>
            <a:endParaRPr lang="en-US" altLang="ja-JP" b="1" dirty="0"/>
          </a:p>
          <a:p>
            <a:r>
              <a:rPr lang="ja-JP" altLang="en-US" b="1" dirty="0"/>
              <a:t>　　予算を使い切ってしまいそう、そうなる前に</a:t>
            </a:r>
            <a:endParaRPr lang="en-US" altLang="ja-JP" b="1" dirty="0"/>
          </a:p>
          <a:p>
            <a:endParaRPr kumimoji="1" lang="en-US" altLang="ja-JP" b="1" dirty="0"/>
          </a:p>
          <a:p>
            <a:r>
              <a:rPr lang="ja-JP" altLang="en-US" b="1" dirty="0"/>
              <a:t>６．仕事がうまく進まない、応援がほしい、仲間がほしい</a:t>
            </a:r>
            <a:endParaRPr lang="en-US" altLang="ja-JP" b="1" dirty="0"/>
          </a:p>
          <a:p>
            <a:endParaRPr lang="en-US" altLang="ja-JP" b="1" dirty="0"/>
          </a:p>
          <a:p>
            <a:r>
              <a:rPr kumimoji="1" lang="ja-JP" altLang="en-US" b="1" dirty="0"/>
              <a:t>７．成果発表会では何を？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lang="ja-JP" altLang="en-US" b="1" dirty="0"/>
              <a:t>８．教育計画って？</a:t>
            </a:r>
            <a:endParaRPr lang="en-US" altLang="ja-JP" b="1" dirty="0"/>
          </a:p>
        </p:txBody>
      </p:sp>
      <p:sp>
        <p:nvSpPr>
          <p:cNvPr id="2" name="角丸四角形 1"/>
          <p:cNvSpPr/>
          <p:nvPr/>
        </p:nvSpPr>
        <p:spPr>
          <a:xfrm>
            <a:off x="827584" y="1268760"/>
            <a:ext cx="7127881" cy="48965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5580112" y="1772816"/>
            <a:ext cx="3312368" cy="2160240"/>
          </a:xfrm>
          <a:prstGeom prst="ellipse">
            <a:avLst/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この本は、皆さんの疑問を集めた「問答集」です。追加してほしい項目があれば教えてください。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4394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99592" y="69269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１．学内カンパニーを設立したい</a:t>
            </a:r>
            <a:endParaRPr lang="en-US" altLang="ja-JP" dirty="0"/>
          </a:p>
        </p:txBody>
      </p:sp>
      <p:sp>
        <p:nvSpPr>
          <p:cNvPr id="5" name="角丸四角形 4"/>
          <p:cNvSpPr/>
          <p:nvPr/>
        </p:nvSpPr>
        <p:spPr>
          <a:xfrm>
            <a:off x="791580" y="1062028"/>
            <a:ext cx="817290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/>
              <a:t>１．原則として、</a:t>
            </a:r>
            <a:endParaRPr kumimoji="1" lang="en-US" altLang="ja-JP" dirty="0"/>
          </a:p>
          <a:p>
            <a:pPr marL="444500"/>
            <a:r>
              <a:rPr kumimoji="1" lang="ja-JP" altLang="en-US" dirty="0"/>
              <a:t>毎年５月に行われる「学内カンパニー公募説明会</a:t>
            </a:r>
            <a:r>
              <a:rPr lang="en-US" altLang="ja-JP" dirty="0"/>
              <a:t>※</a:t>
            </a:r>
            <a:r>
              <a:rPr lang="ja-JP" altLang="en-US" dirty="0"/>
              <a:t>）</a:t>
            </a:r>
            <a:r>
              <a:rPr kumimoji="1" lang="ja-JP" altLang="en-US" dirty="0"/>
              <a:t>に出て、応募要項に沿った主旨のもと、必要な手続きを踏んで、認定を受け、活動を始める。</a:t>
            </a:r>
            <a:endParaRPr kumimoji="1" lang="en-US" altLang="ja-JP" dirty="0"/>
          </a:p>
        </p:txBody>
      </p:sp>
      <p:sp>
        <p:nvSpPr>
          <p:cNvPr id="6" name="角丸四角形 5"/>
          <p:cNvSpPr/>
          <p:nvPr/>
        </p:nvSpPr>
        <p:spPr>
          <a:xfrm>
            <a:off x="791580" y="2583488"/>
            <a:ext cx="8064896" cy="20882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/>
              <a:t>２．場合によっては期の途中でも、</a:t>
            </a:r>
            <a:endParaRPr kumimoji="1" lang="en-US" altLang="ja-JP" dirty="0"/>
          </a:p>
          <a:p>
            <a:r>
              <a:rPr lang="ja-JP" altLang="en-US" dirty="0"/>
              <a:t>　　　起業家支援室の支援・指導を受け、期の途中でも設立が認められる（認定さ</a:t>
            </a:r>
            <a:endParaRPr lang="en-US" altLang="ja-JP" dirty="0"/>
          </a:p>
          <a:p>
            <a:r>
              <a:rPr lang="ja-JP" altLang="en-US" dirty="0"/>
              <a:t>　　　れる）ことがある。</a:t>
            </a:r>
            <a:endParaRPr lang="en-US" altLang="ja-JP" dirty="0"/>
          </a:p>
          <a:p>
            <a:r>
              <a:rPr kumimoji="1" lang="ja-JP" altLang="en-US" dirty="0"/>
              <a:t>　　　　・設立趣旨として優れている（公募要綱に沿っている）こと</a:t>
            </a:r>
            <a:endParaRPr kumimoji="1" lang="en-US" altLang="ja-JP" dirty="0"/>
          </a:p>
          <a:p>
            <a:r>
              <a:rPr lang="ja-JP" altLang="en-US" dirty="0"/>
              <a:t>　　　　・１年単位の活動につき、２月には目的を達成できると判断できること</a:t>
            </a:r>
            <a:endParaRPr lang="en-US" altLang="ja-JP" dirty="0"/>
          </a:p>
          <a:p>
            <a:r>
              <a:rPr kumimoji="1" lang="ja-JP" altLang="en-US" dirty="0"/>
              <a:t>　　　　・予算、メンバーなど全体の運営</a:t>
            </a:r>
            <a:r>
              <a:rPr lang="ja-JP" altLang="en-US" dirty="0"/>
              <a:t>の</a:t>
            </a:r>
            <a:r>
              <a:rPr kumimoji="1" lang="ja-JP" altLang="en-US" dirty="0"/>
              <a:t>著しい負荷増に至らないこと</a:t>
            </a:r>
            <a:endParaRPr kumimoji="1" lang="en-US" altLang="ja-JP" dirty="0"/>
          </a:p>
        </p:txBody>
      </p:sp>
      <p:sp>
        <p:nvSpPr>
          <p:cNvPr id="7" name="フローチャート : 端子 6"/>
          <p:cNvSpPr/>
          <p:nvPr/>
        </p:nvSpPr>
        <p:spPr>
          <a:xfrm>
            <a:off x="3851920" y="4941168"/>
            <a:ext cx="4680520" cy="1296144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設立したい、入りたい、というときには起業家支援室にまずは相談を！</a:t>
            </a:r>
          </a:p>
        </p:txBody>
      </p:sp>
      <p:sp>
        <p:nvSpPr>
          <p:cNvPr id="9" name="フローチャート : 書類 8"/>
          <p:cNvSpPr/>
          <p:nvPr/>
        </p:nvSpPr>
        <p:spPr>
          <a:xfrm>
            <a:off x="5509128" y="5949280"/>
            <a:ext cx="1080120" cy="720080"/>
          </a:xfrm>
          <a:prstGeom prst="flowChartDocument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事業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計画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フローチャート : 書類 9"/>
          <p:cNvSpPr/>
          <p:nvPr/>
        </p:nvSpPr>
        <p:spPr>
          <a:xfrm>
            <a:off x="6732240" y="5949280"/>
            <a:ext cx="1080120" cy="720080"/>
          </a:xfrm>
          <a:prstGeom prst="flowChartDocument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メンバー</a:t>
            </a:r>
          </a:p>
        </p:txBody>
      </p:sp>
      <p:sp>
        <p:nvSpPr>
          <p:cNvPr id="11" name="フローチャート : 書類 10"/>
          <p:cNvSpPr/>
          <p:nvPr/>
        </p:nvSpPr>
        <p:spPr>
          <a:xfrm>
            <a:off x="4283968" y="5949280"/>
            <a:ext cx="1080120" cy="7200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応募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要綱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B8FB3A-B440-4792-AD10-E60BBDA9F588}"/>
              </a:ext>
            </a:extLst>
          </p:cNvPr>
          <p:cNvSpPr txBox="1"/>
          <p:nvPr/>
        </p:nvSpPr>
        <p:spPr>
          <a:xfrm>
            <a:off x="2841228" y="22141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）</a:t>
            </a:r>
            <a:r>
              <a:rPr kumimoji="1" lang="en-US" altLang="ja-JP" dirty="0"/>
              <a:t>2020</a:t>
            </a:r>
            <a:r>
              <a:rPr kumimoji="1" lang="ja-JP" altLang="en-US" dirty="0"/>
              <a:t>年度は開催せず。起業家支援室での個別指導</a:t>
            </a:r>
          </a:p>
        </p:txBody>
      </p:sp>
    </p:spTree>
    <p:extLst>
      <p:ext uri="{BB962C8B-B14F-4D97-AF65-F5344CB8AC3E}">
        <p14:creationId xmlns:p14="http://schemas.microsoft.com/office/powerpoint/2010/main" val="1484599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95536" y="476672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/>
              <a:t>２．活動場所がほしい</a:t>
            </a:r>
            <a:endParaRPr lang="en-US" altLang="ja-JP" b="1" dirty="0"/>
          </a:p>
        </p:txBody>
      </p:sp>
      <p:sp>
        <p:nvSpPr>
          <p:cNvPr id="6" name="角丸四角形 5"/>
          <p:cNvSpPr/>
          <p:nvPr/>
        </p:nvSpPr>
        <p:spPr>
          <a:xfrm>
            <a:off x="611560" y="1052736"/>
            <a:ext cx="8208912" cy="40324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</a:rPr>
              <a:t>活動場所は</a:t>
            </a:r>
            <a:r>
              <a:rPr kumimoji="1" lang="en-US" altLang="ja-JP" sz="2400" b="1" dirty="0">
                <a:solidFill>
                  <a:schemeClr val="tx1"/>
                </a:solidFill>
              </a:rPr>
              <a:t>2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か所あります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・起業家支援室　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en-US" altLang="ja-JP" dirty="0">
                <a:solidFill>
                  <a:schemeClr val="tx1"/>
                </a:solidFill>
              </a:rPr>
              <a:t>	</a:t>
            </a:r>
            <a:r>
              <a:rPr lang="ja-JP" altLang="en-US" dirty="0">
                <a:solidFill>
                  <a:schemeClr val="tx1"/>
                </a:solidFill>
              </a:rPr>
              <a:t>打合せ、軽作業に最適です。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・高度試作加工センター学内カンパニーエリア　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en-US" altLang="ja-JP" dirty="0">
                <a:solidFill>
                  <a:schemeClr val="tx1"/>
                </a:solidFill>
              </a:rPr>
              <a:t>	</a:t>
            </a:r>
            <a:r>
              <a:rPr lang="ja-JP" altLang="en-US" dirty="0">
                <a:solidFill>
                  <a:schemeClr val="tx1"/>
                </a:solidFill>
              </a:rPr>
              <a:t>一般</a:t>
            </a:r>
            <a:r>
              <a:rPr kumimoji="1" lang="ja-JP" altLang="en-US" dirty="0">
                <a:solidFill>
                  <a:schemeClr val="tx1"/>
                </a:solidFill>
              </a:rPr>
              <a:t>作業に向いています。荷物も置けます。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・教育学部</a:t>
            </a:r>
            <a:r>
              <a:rPr kumimoji="1" lang="en-US" altLang="ja-JP" dirty="0">
                <a:solidFill>
                  <a:schemeClr val="tx1"/>
                </a:solidFill>
              </a:rPr>
              <a:t>2</a:t>
            </a:r>
            <a:r>
              <a:rPr kumimoji="1" lang="ja-JP" altLang="en-US" dirty="0">
                <a:solidFill>
                  <a:schemeClr val="tx1"/>
                </a:solidFill>
              </a:rPr>
              <a:t>号館</a:t>
            </a:r>
            <a:r>
              <a:rPr kumimoji="1" lang="en-US" altLang="ja-JP" dirty="0">
                <a:solidFill>
                  <a:schemeClr val="tx1"/>
                </a:solidFill>
              </a:rPr>
              <a:t>3F</a:t>
            </a:r>
            <a:r>
              <a:rPr kumimoji="1" lang="ja-JP" altLang="en-US" dirty="0">
                <a:solidFill>
                  <a:schemeClr val="tx1"/>
                </a:solidFill>
              </a:rPr>
              <a:t>起業家支援室分室（準備中）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・学内の教室や会議室を借りることができます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en-US" altLang="ja-JP" dirty="0">
                <a:solidFill>
                  <a:schemeClr val="tx1"/>
                </a:solidFill>
              </a:rPr>
              <a:t>	</a:t>
            </a:r>
            <a:r>
              <a:rPr kumimoji="1" lang="ja-JP" altLang="en-US" dirty="0">
                <a:solidFill>
                  <a:schemeClr val="tx1"/>
                </a:solidFill>
              </a:rPr>
              <a:t>起業家支援室に相談を。学生が借りられない場所も借りれるかも。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個々のカンパニー毎に専用のスペースを設けることはできませんので、互いに譲り合って使ってください。できれば、「○日○時～○時：□□カンパニー使用」と張り紙をしておくとよいでしょう。</a:t>
            </a:r>
          </a:p>
        </p:txBody>
      </p:sp>
      <p:sp>
        <p:nvSpPr>
          <p:cNvPr id="7" name="円/楕円 6"/>
          <p:cNvSpPr/>
          <p:nvPr/>
        </p:nvSpPr>
        <p:spPr>
          <a:xfrm>
            <a:off x="3275856" y="5229200"/>
            <a:ext cx="540060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共用スペースです。整理整頓を徹底してください。他のカンパニー所有物と区別して箱に入れるなど工夫を！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516216" y="2060848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カンパニーのためのエリアですが、カンパニー全員でシェアします。</a:t>
            </a:r>
          </a:p>
        </p:txBody>
      </p:sp>
      <p:sp>
        <p:nvSpPr>
          <p:cNvPr id="3" name="右中かっこ 2"/>
          <p:cNvSpPr/>
          <p:nvPr/>
        </p:nvSpPr>
        <p:spPr>
          <a:xfrm>
            <a:off x="6156176" y="2060848"/>
            <a:ext cx="216024" cy="738664"/>
          </a:xfrm>
          <a:prstGeom prst="rightBrace">
            <a:avLst>
              <a:gd name="adj1" fmla="val 64238"/>
              <a:gd name="adj2" fmla="val 476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51" name="フローチャート : 書類 50"/>
          <p:cNvSpPr/>
          <p:nvPr/>
        </p:nvSpPr>
        <p:spPr>
          <a:xfrm>
            <a:off x="971600" y="5589240"/>
            <a:ext cx="1080120" cy="720080"/>
          </a:xfrm>
          <a:prstGeom prst="flowChartDocument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次ページ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en-US" altLang="ja-JP" dirty="0">
                <a:solidFill>
                  <a:schemeClr val="tx1"/>
                </a:solidFill>
              </a:rPr>
              <a:t>MAP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43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正方形/長方形 77"/>
          <p:cNvSpPr/>
          <p:nvPr/>
        </p:nvSpPr>
        <p:spPr>
          <a:xfrm rot="16200000">
            <a:off x="3913387" y="2608396"/>
            <a:ext cx="182259" cy="9927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/>
        </p:nvSpPr>
        <p:spPr>
          <a:xfrm>
            <a:off x="1870876" y="2102412"/>
            <a:ext cx="180000" cy="8312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/>
        </p:nvSpPr>
        <p:spPr>
          <a:xfrm>
            <a:off x="1870876" y="3288245"/>
            <a:ext cx="1800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1785314" y="3956274"/>
            <a:ext cx="1726756" cy="39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理工学部１号館</a:t>
            </a:r>
          </a:p>
        </p:txBody>
      </p:sp>
      <p:sp>
        <p:nvSpPr>
          <p:cNvPr id="82" name="正方形/長方形 81"/>
          <p:cNvSpPr/>
          <p:nvPr/>
        </p:nvSpPr>
        <p:spPr>
          <a:xfrm>
            <a:off x="1789084" y="2925767"/>
            <a:ext cx="1737976" cy="39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理工学部</a:t>
            </a:r>
            <a:r>
              <a:rPr lang="ja-JP" altLang="en-US" b="1" dirty="0">
                <a:solidFill>
                  <a:schemeClr val="tx1"/>
                </a:solidFill>
              </a:rPr>
              <a:t>２</a:t>
            </a:r>
            <a:r>
              <a:rPr kumimoji="1" lang="ja-JP" altLang="en-US" b="1" dirty="0">
                <a:solidFill>
                  <a:schemeClr val="tx1"/>
                </a:solidFill>
              </a:rPr>
              <a:t>号館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214692" y="1745728"/>
            <a:ext cx="27363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理工学部</a:t>
            </a:r>
            <a:r>
              <a:rPr lang="ja-JP" altLang="en-US" b="1" dirty="0">
                <a:solidFill>
                  <a:schemeClr val="tx1"/>
                </a:solidFill>
              </a:rPr>
              <a:t>３・４</a:t>
            </a:r>
            <a:r>
              <a:rPr kumimoji="1" lang="ja-JP" altLang="en-US" b="1" dirty="0">
                <a:solidFill>
                  <a:schemeClr val="tx1"/>
                </a:solidFill>
              </a:rPr>
              <a:t>号館</a:t>
            </a:r>
          </a:p>
        </p:txBody>
      </p:sp>
      <p:sp>
        <p:nvSpPr>
          <p:cNvPr id="84" name="円/楕円 83"/>
          <p:cNvSpPr/>
          <p:nvPr/>
        </p:nvSpPr>
        <p:spPr>
          <a:xfrm>
            <a:off x="365537" y="4565772"/>
            <a:ext cx="535986" cy="88476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守衛室</a:t>
            </a:r>
          </a:p>
        </p:txBody>
      </p:sp>
      <p:sp>
        <p:nvSpPr>
          <p:cNvPr id="85" name="正方形/長方形 84"/>
          <p:cNvSpPr/>
          <p:nvPr/>
        </p:nvSpPr>
        <p:spPr>
          <a:xfrm rot="16200000">
            <a:off x="1672864" y="4047417"/>
            <a:ext cx="18000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4175132" y="2797609"/>
            <a:ext cx="127506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理工学部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７号館</a:t>
            </a:r>
          </a:p>
        </p:txBody>
      </p:sp>
      <p:sp>
        <p:nvSpPr>
          <p:cNvPr id="87" name="正方形/長方形 86"/>
          <p:cNvSpPr/>
          <p:nvPr/>
        </p:nvSpPr>
        <p:spPr>
          <a:xfrm>
            <a:off x="5649580" y="2815050"/>
            <a:ext cx="163217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</a:rPr>
              <a:t>総合教育</a:t>
            </a:r>
            <a:r>
              <a:rPr kumimoji="1" lang="ja-JP" altLang="en-US" sz="1600" b="1" dirty="0">
                <a:solidFill>
                  <a:schemeClr val="tx1"/>
                </a:solidFill>
              </a:rPr>
              <a:t>研究棟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1600" b="1" dirty="0">
                <a:solidFill>
                  <a:schemeClr val="tx1"/>
                </a:solidFill>
              </a:rPr>
              <a:t>（環境系）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88" name="正方形/長方形 87"/>
          <p:cNvSpPr/>
          <p:nvPr/>
        </p:nvSpPr>
        <p:spPr>
          <a:xfrm rot="16200000">
            <a:off x="5455266" y="2999425"/>
            <a:ext cx="18000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6072286" y="4093753"/>
            <a:ext cx="1559230" cy="9144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4175132" y="4093753"/>
            <a:ext cx="1352194" cy="7676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理工学部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学生食堂</a:t>
            </a: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291598" y="5659976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理工学部正門</a:t>
            </a: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6860615" y="5459921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入り口はここ！！</a:t>
            </a:r>
          </a:p>
        </p:txBody>
      </p:sp>
      <p:cxnSp>
        <p:nvCxnSpPr>
          <p:cNvPr id="93" name="直線矢印コネクタ 92"/>
          <p:cNvCxnSpPr/>
          <p:nvPr/>
        </p:nvCxnSpPr>
        <p:spPr>
          <a:xfrm>
            <a:off x="7816541" y="4874565"/>
            <a:ext cx="247023" cy="585356"/>
          </a:xfrm>
          <a:prstGeom prst="straightConnector1">
            <a:avLst/>
          </a:prstGeom>
          <a:ln w="28575"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曲折矢印 93"/>
          <p:cNvSpPr/>
          <p:nvPr/>
        </p:nvSpPr>
        <p:spPr>
          <a:xfrm rot="5400000">
            <a:off x="5539816" y="2188678"/>
            <a:ext cx="996381" cy="3961174"/>
          </a:xfrm>
          <a:prstGeom prst="bentArrow">
            <a:avLst>
              <a:gd name="adj1" fmla="val 16514"/>
              <a:gd name="adj2" fmla="val 17104"/>
              <a:gd name="adj3" fmla="val 15328"/>
              <a:gd name="adj4" fmla="val 160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5" name="曲折矢印 94"/>
          <p:cNvSpPr/>
          <p:nvPr/>
        </p:nvSpPr>
        <p:spPr>
          <a:xfrm>
            <a:off x="1008738" y="4741826"/>
            <a:ext cx="2158282" cy="792088"/>
          </a:xfrm>
          <a:prstGeom prst="bentArrow">
            <a:avLst>
              <a:gd name="adj1" fmla="val 24788"/>
              <a:gd name="adj2" fmla="val 22803"/>
              <a:gd name="adj3" fmla="val 19613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2943097" y="764704"/>
            <a:ext cx="4907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ものづくり</a:t>
            </a:r>
            <a:r>
              <a:rPr kumimoji="1" lang="en-US" altLang="ja-JP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EF</a:t>
            </a:r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起業家支援室への地図</a:t>
            </a:r>
          </a:p>
        </p:txBody>
      </p:sp>
      <p:sp>
        <p:nvSpPr>
          <p:cNvPr id="97" name="正方形/長方形 96"/>
          <p:cNvSpPr/>
          <p:nvPr/>
        </p:nvSpPr>
        <p:spPr>
          <a:xfrm>
            <a:off x="7431734" y="2540131"/>
            <a:ext cx="740665" cy="108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7589685" y="2559384"/>
            <a:ext cx="400110" cy="9563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/>
              <a:t>銀河ホール</a:t>
            </a:r>
          </a:p>
        </p:txBody>
      </p:sp>
      <p:sp>
        <p:nvSpPr>
          <p:cNvPr id="99" name="正方形/長方形 98"/>
          <p:cNvSpPr/>
          <p:nvPr/>
        </p:nvSpPr>
        <p:spPr>
          <a:xfrm rot="16200000">
            <a:off x="7251768" y="2995622"/>
            <a:ext cx="18000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曲折矢印 99"/>
          <p:cNvSpPr/>
          <p:nvPr/>
        </p:nvSpPr>
        <p:spPr>
          <a:xfrm rot="16200000" flipV="1">
            <a:off x="3131080" y="3964101"/>
            <a:ext cx="1152000" cy="936104"/>
          </a:xfrm>
          <a:prstGeom prst="bentArrow">
            <a:avLst>
              <a:gd name="adj1" fmla="val 16570"/>
              <a:gd name="adj2" fmla="val 18517"/>
              <a:gd name="adj3" fmla="val 18158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01" name="直線コネクタ 100"/>
          <p:cNvCxnSpPr/>
          <p:nvPr/>
        </p:nvCxnSpPr>
        <p:spPr>
          <a:xfrm>
            <a:off x="8279588" y="908720"/>
            <a:ext cx="0" cy="28249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 flipH="1">
            <a:off x="8279588" y="4022537"/>
            <a:ext cx="13720" cy="11505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102"/>
          <p:cNvSpPr txBox="1"/>
          <p:nvPr/>
        </p:nvSpPr>
        <p:spPr>
          <a:xfrm>
            <a:off x="8311526" y="3244166"/>
            <a:ext cx="400110" cy="12096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/>
              <a:t>理工学部</a:t>
            </a:r>
            <a:r>
              <a:rPr lang="en-US" altLang="ja-JP" sz="1400" dirty="0"/>
              <a:t> </a:t>
            </a:r>
            <a:r>
              <a:rPr kumimoji="1" lang="ja-JP" altLang="en-US" sz="1400" dirty="0"/>
              <a:t>東門</a:t>
            </a:r>
          </a:p>
        </p:txBody>
      </p:sp>
      <p:sp>
        <p:nvSpPr>
          <p:cNvPr id="104" name="正方形/長方形 103"/>
          <p:cNvSpPr/>
          <p:nvPr/>
        </p:nvSpPr>
        <p:spPr>
          <a:xfrm>
            <a:off x="365537" y="2553317"/>
            <a:ext cx="370332" cy="1692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rtlCol="0" anchor="ctr">
            <a:noAutofit/>
          </a:bodyPr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理工学部５号館</a:t>
            </a: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3927804" y="5090589"/>
            <a:ext cx="428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共用教育研究棟（プレハブ棟）</a:t>
            </a:r>
            <a:r>
              <a:rPr lang="en-US" altLang="ja-JP" b="1" dirty="0"/>
              <a:t>1</a:t>
            </a:r>
            <a:r>
              <a:rPr lang="ja-JP" altLang="en-US" b="1" dirty="0"/>
              <a:t>階</a:t>
            </a:r>
          </a:p>
        </p:txBody>
      </p:sp>
      <p:cxnSp>
        <p:nvCxnSpPr>
          <p:cNvPr id="106" name="直線コネクタ 105"/>
          <p:cNvCxnSpPr/>
          <p:nvPr/>
        </p:nvCxnSpPr>
        <p:spPr>
          <a:xfrm flipV="1">
            <a:off x="6099104" y="4797152"/>
            <a:ext cx="1497232" cy="14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6300192" y="4093753"/>
            <a:ext cx="0" cy="559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 flipH="1">
            <a:off x="6072286" y="4653136"/>
            <a:ext cx="407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>
            <a:off x="6300192" y="4322353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>
            <a:off x="6660232" y="4093753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>
            <a:off x="6465669" y="4322353"/>
            <a:ext cx="14543" cy="330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>
            <a:off x="6660232" y="4322353"/>
            <a:ext cx="9712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 flipH="1">
            <a:off x="6948264" y="4550953"/>
            <a:ext cx="4834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 flipV="1">
            <a:off x="6948264" y="4322353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正方形/長方形 114"/>
          <p:cNvSpPr/>
          <p:nvPr/>
        </p:nvSpPr>
        <p:spPr>
          <a:xfrm>
            <a:off x="6300192" y="4093753"/>
            <a:ext cx="36004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6" name="直線コネクタ 115"/>
          <p:cNvCxnSpPr/>
          <p:nvPr/>
        </p:nvCxnSpPr>
        <p:spPr>
          <a:xfrm flipV="1">
            <a:off x="7431734" y="4322353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テキスト ボックス 116"/>
          <p:cNvSpPr txBox="1"/>
          <p:nvPr/>
        </p:nvSpPr>
        <p:spPr>
          <a:xfrm>
            <a:off x="6233189" y="396572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☆</a:t>
            </a:r>
          </a:p>
        </p:txBody>
      </p:sp>
      <p:sp>
        <p:nvSpPr>
          <p:cNvPr id="118" name="曲折矢印 117"/>
          <p:cNvSpPr/>
          <p:nvPr/>
        </p:nvSpPr>
        <p:spPr>
          <a:xfrm rot="16200000">
            <a:off x="6877295" y="3955067"/>
            <a:ext cx="324019" cy="1100760"/>
          </a:xfrm>
          <a:prstGeom prst="bentArrow">
            <a:avLst>
              <a:gd name="adj1" fmla="val 13320"/>
              <a:gd name="adj2" fmla="val 15267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9" name="円/楕円 118"/>
          <p:cNvSpPr/>
          <p:nvPr/>
        </p:nvSpPr>
        <p:spPr>
          <a:xfrm>
            <a:off x="1233855" y="3865448"/>
            <a:ext cx="648072" cy="88476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テクノホール</a:t>
            </a:r>
          </a:p>
        </p:txBody>
      </p:sp>
      <p:sp>
        <p:nvSpPr>
          <p:cNvPr id="45" name="円/楕円 44"/>
          <p:cNvSpPr/>
          <p:nvPr/>
        </p:nvSpPr>
        <p:spPr>
          <a:xfrm>
            <a:off x="5196129" y="5390597"/>
            <a:ext cx="1080120" cy="545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１階</a:t>
            </a:r>
            <a:endParaRPr kumimoji="1" lang="en-US" altLang="ja-JP" dirty="0"/>
          </a:p>
          <a:p>
            <a:pPr algn="ctr"/>
            <a:r>
              <a:rPr lang="en-US" altLang="ja-JP" dirty="0"/>
              <a:t>107</a:t>
            </a:r>
            <a:r>
              <a:rPr lang="ja-JP" altLang="en-US" dirty="0"/>
              <a:t>室</a:t>
            </a:r>
            <a:endParaRPr kumimoji="1" lang="ja-JP" altLang="en-US" dirty="0"/>
          </a:p>
        </p:txBody>
      </p:sp>
      <p:sp>
        <p:nvSpPr>
          <p:cNvPr id="2" name="円/楕円 1"/>
          <p:cNvSpPr/>
          <p:nvPr/>
        </p:nvSpPr>
        <p:spPr>
          <a:xfrm>
            <a:off x="4610545" y="1576045"/>
            <a:ext cx="1904408" cy="98333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/>
              <a:t>高度試作加工</a:t>
            </a:r>
            <a:endParaRPr lang="en-US" altLang="ja-JP" sz="1200" b="1" dirty="0"/>
          </a:p>
          <a:p>
            <a:pPr algn="ctr"/>
            <a:r>
              <a:rPr lang="ja-JP" altLang="en-US" sz="1200" b="1" dirty="0"/>
              <a:t>センター内</a:t>
            </a:r>
            <a:endParaRPr lang="en-US" altLang="ja-JP" sz="1200" b="1" dirty="0"/>
          </a:p>
          <a:p>
            <a:pPr algn="ctr"/>
            <a:r>
              <a:rPr lang="ja-JP" altLang="en-US" sz="1200" b="1" dirty="0"/>
              <a:t>学内カンパニー</a:t>
            </a:r>
            <a:endParaRPr lang="en-US" altLang="ja-JP" sz="1200" b="1" dirty="0"/>
          </a:p>
          <a:p>
            <a:pPr algn="ctr"/>
            <a:r>
              <a:rPr lang="ja-JP" altLang="en-US" sz="1200" b="1" dirty="0"/>
              <a:t>スペース</a:t>
            </a:r>
            <a:endParaRPr kumimoji="1" lang="ja-JP" altLang="en-US" sz="1200" b="1" dirty="0"/>
          </a:p>
        </p:txBody>
      </p:sp>
      <p:sp>
        <p:nvSpPr>
          <p:cNvPr id="3" name="星 5 2"/>
          <p:cNvSpPr/>
          <p:nvPr/>
        </p:nvSpPr>
        <p:spPr>
          <a:xfrm>
            <a:off x="4716016" y="1484784"/>
            <a:ext cx="288032" cy="260944"/>
          </a:xfrm>
          <a:prstGeom prst="star5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星 5 46"/>
          <p:cNvSpPr/>
          <p:nvPr/>
        </p:nvSpPr>
        <p:spPr>
          <a:xfrm>
            <a:off x="4995245" y="5399032"/>
            <a:ext cx="288032" cy="260944"/>
          </a:xfrm>
          <a:prstGeom prst="star5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83AD6ECD-8100-42FE-AB7E-9F33DE50951D}"/>
              </a:ext>
            </a:extLst>
          </p:cNvPr>
          <p:cNvCxnSpPr>
            <a:cxnSpLocks/>
          </p:cNvCxnSpPr>
          <p:nvPr/>
        </p:nvCxnSpPr>
        <p:spPr>
          <a:xfrm>
            <a:off x="1367675" y="5615602"/>
            <a:ext cx="25601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3A199E0C-9879-4103-B89A-058F8BAD916B}"/>
              </a:ext>
            </a:extLst>
          </p:cNvPr>
          <p:cNvCxnSpPr>
            <a:cxnSpLocks/>
          </p:cNvCxnSpPr>
          <p:nvPr/>
        </p:nvCxnSpPr>
        <p:spPr>
          <a:xfrm>
            <a:off x="214692" y="5615602"/>
            <a:ext cx="6015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33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54868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３．活動の月次報告って？</a:t>
            </a:r>
            <a:endParaRPr lang="en-US" altLang="ja-JP" b="1" dirty="0"/>
          </a:p>
        </p:txBody>
      </p:sp>
      <p:sp>
        <p:nvSpPr>
          <p:cNvPr id="5" name="角丸四角形 4"/>
          <p:cNvSpPr/>
          <p:nvPr/>
        </p:nvSpPr>
        <p:spPr>
          <a:xfrm>
            <a:off x="323528" y="947684"/>
            <a:ext cx="8496944" cy="926812"/>
          </a:xfrm>
          <a:prstGeom prst="roundRect">
            <a:avLst/>
          </a:prstGeom>
          <a:solidFill>
            <a:schemeClr val="bg2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学内カンパニー活動は、岩手大学の全学の予算をいただいています。先生方の研究費や、いろいろな校費</a:t>
            </a:r>
            <a:r>
              <a:rPr lang="ja-JP" altLang="en-US" b="1" dirty="0">
                <a:solidFill>
                  <a:schemeClr val="tx1"/>
                </a:solidFill>
              </a:rPr>
              <a:t>の一部です。そのため、計画の実行責任とお金の使い方には、きちんとしたルールがあります。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4358441" y="1775710"/>
            <a:ext cx="4464496" cy="57606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お金の管理については６章参照</a:t>
            </a:r>
            <a:endParaRPr kumimoji="1" lang="ja-JP" altLang="en-US" dirty="0"/>
          </a:p>
        </p:txBody>
      </p:sp>
      <p:sp>
        <p:nvSpPr>
          <p:cNvPr id="7" name="下矢印 6"/>
          <p:cNvSpPr/>
          <p:nvPr/>
        </p:nvSpPr>
        <p:spPr>
          <a:xfrm>
            <a:off x="2878579" y="2538162"/>
            <a:ext cx="3386841" cy="432048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323528" y="3068960"/>
            <a:ext cx="8499409" cy="122413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でも大丈夫、起業家支援室の作った様式を埋めていけば出来上がります。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カンパニーの設立時に説明がありますし、支援室と一緒に作っていきますので安心してください。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2879811" y="4396168"/>
            <a:ext cx="3386841" cy="432048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対角する 2 つの角を切り取った四角形 2"/>
          <p:cNvSpPr/>
          <p:nvPr/>
        </p:nvSpPr>
        <p:spPr>
          <a:xfrm>
            <a:off x="755576" y="4941168"/>
            <a:ext cx="7848872" cy="1698384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>
                <a:solidFill>
                  <a:schemeClr val="tx1"/>
                </a:solidFill>
              </a:rPr>
              <a:t>毎月報告するのは結構大変です。例えば６月の月次報告なら７月の初めに作成して支援室に提出するのですが、試験、実験、卒論、修論・・・で思うようにいかないことも。</a:t>
            </a:r>
            <a:endParaRPr lang="en-US" altLang="ja-JP" sz="1400" b="1" dirty="0">
              <a:solidFill>
                <a:schemeClr val="tx1"/>
              </a:solidFill>
            </a:endParaRPr>
          </a:p>
          <a:p>
            <a:r>
              <a:rPr lang="ja-JP" altLang="en-US" sz="1400" b="1" dirty="0">
                <a:solidFill>
                  <a:schemeClr val="tx1"/>
                </a:solidFill>
              </a:rPr>
              <a:t>そんな時は仲間の誰かに代わってやってもらう、とか締切延長交渉をするとか、いろいろな手を使ってください。出さないのは活動実績ゼロとなります。労務費や材料費が支給されないことにもなりますので、とにかく頑張ることが大切！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69" y="1870277"/>
            <a:ext cx="884427" cy="96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「報告書」の画像検索結果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153" y="437046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「報告書」の画像検索結果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05449"/>
            <a:ext cx="1224136" cy="99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四角形: メモ 1">
            <a:extLst>
              <a:ext uri="{FF2B5EF4-FFF2-40B4-BE49-F238E27FC236}">
                <a16:creationId xmlns:a16="http://schemas.microsoft.com/office/drawing/2014/main" id="{0781C979-662F-4049-BA0F-9992BC3A10BD}"/>
              </a:ext>
            </a:extLst>
          </p:cNvPr>
          <p:cNvSpPr/>
          <p:nvPr/>
        </p:nvSpPr>
        <p:spPr>
          <a:xfrm rot="20715011">
            <a:off x="5798346" y="4705904"/>
            <a:ext cx="1784463" cy="33722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36000" bIns="0" rtlCol="0" anchor="ctr">
            <a:spAutoFit/>
          </a:bodyPr>
          <a:lstStyle/>
          <a:p>
            <a:pPr algn="ctr"/>
            <a:r>
              <a:rPr kumimoji="1" lang="ja-JP" altLang="en-US" sz="1600" dirty="0">
                <a:latin typeface="+mn-ea"/>
              </a:rPr>
              <a:t>〆切：次月</a:t>
            </a:r>
            <a:r>
              <a:rPr kumimoji="1" lang="en-US" altLang="ja-JP" sz="1600" dirty="0">
                <a:latin typeface="+mn-ea"/>
              </a:rPr>
              <a:t>5</a:t>
            </a:r>
            <a:r>
              <a:rPr kumimoji="1" lang="ja-JP" altLang="en-US" sz="1600" dirty="0">
                <a:latin typeface="+mn-ea"/>
              </a:rPr>
              <a:t>日まで</a:t>
            </a:r>
          </a:p>
        </p:txBody>
      </p:sp>
    </p:spTree>
    <p:extLst>
      <p:ext uri="{BB962C8B-B14F-4D97-AF65-F5344CB8AC3E}">
        <p14:creationId xmlns:p14="http://schemas.microsoft.com/office/powerpoint/2010/main" val="2932512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33265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４．そもそも学内カンパニーって？</a:t>
            </a:r>
            <a:endParaRPr lang="en-US" altLang="ja-JP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448D8D7-D56B-409B-B366-9735C7EE2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36712"/>
            <a:ext cx="819165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9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47667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５．お金の管理はどうしたら？　予算を使い切ってしまいそう、そうなる前に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881844" y="980728"/>
            <a:ext cx="75608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/>
              <a:t>カンパニーに認定されると予算書に基づき、１０万円～５０万円程度が支給されます。公費につき、正しい管理が求められます。</a:t>
            </a:r>
            <a:endParaRPr lang="en-US" altLang="ja-JP" dirty="0"/>
          </a:p>
        </p:txBody>
      </p:sp>
      <p:sp>
        <p:nvSpPr>
          <p:cNvPr id="5" name="角丸四角形 4"/>
          <p:cNvSpPr/>
          <p:nvPr/>
        </p:nvSpPr>
        <p:spPr>
          <a:xfrm>
            <a:off x="485800" y="1866710"/>
            <a:ext cx="4248472" cy="36724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・正カンパニーは、予算のうちの６０％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以上を労務費にあてること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・準カンパニーは労務費を支給されな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dirty="0" err="1">
                <a:solidFill>
                  <a:schemeClr val="tx1"/>
                </a:solidFill>
              </a:rPr>
              <a:t>い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・飲食費、交通費、勉学費用（受講料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など）に充ててはいけない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・予算が余った場合は変換しなければ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ならない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・期の途中で、進行状況によって増減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されることがある（</a:t>
            </a:r>
            <a:r>
              <a:rPr lang="en-US" altLang="ja-JP" dirty="0">
                <a:solidFill>
                  <a:schemeClr val="tx1"/>
                </a:solidFill>
              </a:rPr>
              <a:t>10</a:t>
            </a:r>
            <a:r>
              <a:rPr lang="ja-JP" altLang="en-US" dirty="0">
                <a:solidFill>
                  <a:schemeClr val="tx1"/>
                </a:solidFill>
              </a:rPr>
              <a:t>月</a:t>
            </a:r>
            <a:r>
              <a:rPr lang="en-US" altLang="ja-JP" dirty="0">
                <a:solidFill>
                  <a:schemeClr val="tx1"/>
                </a:solidFill>
              </a:rPr>
              <a:t>E</a:t>
            </a:r>
            <a:r>
              <a:rPr lang="ja-JP" altLang="en-US" dirty="0">
                <a:solidFill>
                  <a:schemeClr val="tx1"/>
                </a:solidFill>
              </a:rPr>
              <a:t>には見直し　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あり）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4824536" y="1880828"/>
            <a:ext cx="4139952" cy="36582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・物品を購入するには、下記の２つの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方法のみによること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（１）支援室に依頼する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（２）顧問教員の先生に依頼し、支援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　　  室に振り替えていただく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　　  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・学生の立替え払い、レシートでの清　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算、などはできない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・予算の管理は各カンパ 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ja-JP" altLang="en-US" dirty="0">
                <a:solidFill>
                  <a:schemeClr val="tx1"/>
                </a:solidFill>
              </a:rPr>
              <a:t>ニーが行う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　　　常に予算額とその後の計画を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en-US" altLang="ja-JP" dirty="0">
                <a:solidFill>
                  <a:schemeClr val="tx1"/>
                </a:solidFill>
              </a:rPr>
              <a:t>           </a:t>
            </a:r>
            <a:r>
              <a:rPr lang="ja-JP" altLang="en-US" dirty="0">
                <a:solidFill>
                  <a:schemeClr val="tx1"/>
                </a:solidFill>
              </a:rPr>
              <a:t>考慮すること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272985" y="5733256"/>
            <a:ext cx="7560840" cy="7920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労務費は、毎月末に当月分を申請すること（申請書類があります）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活動計画に基づき、予算計画に従って労務管理をしなければならない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4098" name="Picture 2" descr="「お金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450" y="176596"/>
            <a:ext cx="1021120" cy="80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「お金」の画像検索結果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48" y="5210894"/>
            <a:ext cx="1878627" cy="164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153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5576" y="37330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６．仕事がうまく進まない～、応援がほしい～、仲間がほしい～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98878" y="4770909"/>
            <a:ext cx="7848872" cy="1656184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これらは先輩たちもよく悩まされたことの一つです。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じっとしていても進みませんので、すぐに相談するのが得策。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ケースバイケースで、どんな応援が必要か、一緒に考えましょう。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先生方、技術職員の方々、民間企業の方々、の力も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借りて乗り切ります。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この経験が、学内カンパニー活動の醍醐味かもしれません。</a:t>
            </a:r>
          </a:p>
        </p:txBody>
      </p:sp>
      <p:sp>
        <p:nvSpPr>
          <p:cNvPr id="9" name="対角する 2 つの角を丸めた四角形 8"/>
          <p:cNvSpPr/>
          <p:nvPr/>
        </p:nvSpPr>
        <p:spPr>
          <a:xfrm>
            <a:off x="732961" y="908720"/>
            <a:ext cx="7122680" cy="3456384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いつでも支援室が相談に乗ります。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遠慮なくメール、電話をください。支援室にきてもらってもＯＫ。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・仲間が足りない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・自分たちの技術だけではカバーしきれない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・ちょっと調べたり勉強したりが必要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・カンパニーの運営の仕方が今一つ・・・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・試験</a:t>
            </a:r>
            <a:r>
              <a:rPr lang="en-US" altLang="ja-JP" dirty="0">
                <a:solidFill>
                  <a:schemeClr val="tx1"/>
                </a:solidFill>
              </a:rPr>
              <a:t>/</a:t>
            </a:r>
            <a:r>
              <a:rPr lang="ja-JP" altLang="en-US" dirty="0">
                <a:solidFill>
                  <a:schemeClr val="tx1"/>
                </a:solidFill>
              </a:rPr>
              <a:t>就活</a:t>
            </a:r>
            <a:r>
              <a:rPr lang="en-US" altLang="ja-JP" dirty="0">
                <a:solidFill>
                  <a:schemeClr val="tx1"/>
                </a:solidFill>
              </a:rPr>
              <a:t>/</a:t>
            </a:r>
            <a:r>
              <a:rPr lang="ja-JP" altLang="en-US" dirty="0">
                <a:solidFill>
                  <a:schemeClr val="tx1"/>
                </a:solidFill>
              </a:rPr>
              <a:t>実験・事業などで、活動が進まない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・など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724128" y="2708920"/>
            <a:ext cx="3312368" cy="1737771"/>
          </a:xfrm>
          <a:prstGeom prst="roundRect">
            <a:avLst>
              <a:gd name="adj" fmla="val 38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/>
              <a:t>「ポスターを貼る」</a:t>
            </a:r>
            <a:endParaRPr lang="en-US" altLang="ja-JP" dirty="0"/>
          </a:p>
          <a:p>
            <a:r>
              <a:rPr lang="ja-JP" altLang="en-US" dirty="0"/>
              <a:t>「食堂に</a:t>
            </a:r>
            <a:r>
              <a:rPr lang="en-US" altLang="ja-JP" dirty="0"/>
              <a:t>POP</a:t>
            </a:r>
            <a:r>
              <a:rPr lang="ja-JP" altLang="en-US" dirty="0"/>
              <a:t>を立てる」</a:t>
            </a:r>
            <a:endParaRPr lang="en-US" altLang="ja-JP" dirty="0"/>
          </a:p>
          <a:p>
            <a:r>
              <a:rPr lang="ja-JP" altLang="en-US" dirty="0"/>
              <a:t>「授業時間の一部を使わせていただいてプレゼン」</a:t>
            </a:r>
            <a:endParaRPr lang="en-US" altLang="ja-JP" dirty="0"/>
          </a:p>
          <a:p>
            <a:r>
              <a:rPr lang="ja-JP" altLang="en-US" dirty="0"/>
              <a:t>　　・・・　　　など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526" y="5731158"/>
            <a:ext cx="2048881" cy="98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139" y="4749619"/>
            <a:ext cx="2056457" cy="90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「悩み」の画像検索結果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12" y="1412776"/>
            <a:ext cx="1278308" cy="9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371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1505</Words>
  <Application>Microsoft Office PowerPoint</Application>
  <PresentationFormat>画面に合わせる (4:3)</PresentationFormat>
  <Paragraphs>169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HGP創英角ｺﾞｼｯｸUB</vt:lpstr>
      <vt:lpstr>HGP創英角ﾎﾟｯﾌﾟ体</vt:lpstr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iwate</dc:creator>
  <cp:lastModifiedBy>asabe</cp:lastModifiedBy>
  <cp:revision>36</cp:revision>
  <cp:lastPrinted>2017-05-17T07:36:46Z</cp:lastPrinted>
  <dcterms:created xsi:type="dcterms:W3CDTF">2017-05-12T05:46:00Z</dcterms:created>
  <dcterms:modified xsi:type="dcterms:W3CDTF">2020-04-15T07:10:22Z</dcterms:modified>
</cp:coreProperties>
</file>